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23"/>
  </p:notesMasterIdLst>
  <p:handoutMasterIdLst>
    <p:handoutMasterId r:id="rId24"/>
  </p:handoutMasterIdLst>
  <p:sldIdLst>
    <p:sldId id="282" r:id="rId5"/>
    <p:sldId id="297" r:id="rId6"/>
    <p:sldId id="292" r:id="rId7"/>
    <p:sldId id="293" r:id="rId8"/>
    <p:sldId id="304" r:id="rId9"/>
    <p:sldId id="305" r:id="rId10"/>
    <p:sldId id="302" r:id="rId11"/>
    <p:sldId id="301" r:id="rId12"/>
    <p:sldId id="303" r:id="rId13"/>
    <p:sldId id="298" r:id="rId14"/>
    <p:sldId id="283" r:id="rId15"/>
    <p:sldId id="291" r:id="rId16"/>
    <p:sldId id="284" r:id="rId17"/>
    <p:sldId id="294" r:id="rId18"/>
    <p:sldId id="295" r:id="rId19"/>
    <p:sldId id="285" r:id="rId20"/>
    <p:sldId id="296" r:id="rId21"/>
    <p:sldId id="256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73A0DAA-6AF3-43AB-8588-CEC1D06C72B9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31" autoAdjust="0"/>
  </p:normalViewPr>
  <p:slideViewPr>
    <p:cSldViewPr snapToGrid="0">
      <p:cViewPr varScale="1">
        <p:scale>
          <a:sx n="88" d="100"/>
          <a:sy n="88" d="100"/>
        </p:scale>
        <p:origin x="494" y="6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0" d="100"/>
          <a:sy n="60" d="100"/>
        </p:scale>
        <p:origin x="2424" y="4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1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i="1" dirty="0"/>
              <a:t>Gross Revenue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1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0ADA-48E7-A321-402E979D2202}"/>
              </c:ext>
            </c:extLst>
          </c:dPt>
          <c:dPt>
            <c:idx val="2"/>
            <c:invertIfNegative val="0"/>
            <c:bubble3D val="0"/>
            <c:spPr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D62E-4EA4-B76E-50D876C5C11B}"/>
              </c:ext>
            </c:extLst>
          </c:dPt>
          <c:dPt>
            <c:idx val="3"/>
            <c:invertIfNegative val="0"/>
            <c:bubble3D val="0"/>
            <c:spPr>
              <a:solidFill>
                <a:schemeClr val="tx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0ADA-48E7-A321-402E979D2202}"/>
              </c:ext>
            </c:extLst>
          </c:dPt>
          <c:dPt>
            <c:idx val="4"/>
            <c:invertIfNegative val="0"/>
            <c:bubble3D val="0"/>
            <c:spPr>
              <a:pattFill prst="dkUpDiag">
                <a:fgClr>
                  <a:schemeClr val="tx1">
                    <a:lumMod val="50000"/>
                    <a:lumOff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0ADA-48E7-A321-402E979D2202}"/>
              </c:ext>
            </c:extLst>
          </c:dPt>
          <c:cat>
            <c:strRef>
              <c:f>Sheet1!$A$2:$A$6</c:f>
              <c:strCache>
                <c:ptCount val="5"/>
                <c:pt idx="0">
                  <c:v>20YY</c:v>
                </c:pt>
                <c:pt idx="1">
                  <c:v>20YY</c:v>
                </c:pt>
                <c:pt idx="2">
                  <c:v>20YY</c:v>
                </c:pt>
                <c:pt idx="3">
                  <c:v>20YY</c:v>
                </c:pt>
                <c:pt idx="4">
                  <c:v>20YY</c:v>
                </c:pt>
              </c:strCache>
            </c:strRef>
          </c:cat>
          <c:val>
            <c:numRef>
              <c:f>Sheet1!$B$2:$B$6</c:f>
              <c:numCache>
                <c:formatCode>[$$-409]#,##0</c:formatCode>
                <c:ptCount val="5"/>
                <c:pt idx="0">
                  <c:v>0</c:v>
                </c:pt>
                <c:pt idx="1">
                  <c:v>6750</c:v>
                </c:pt>
                <c:pt idx="2">
                  <c:v>33750</c:v>
                </c:pt>
                <c:pt idx="3">
                  <c:v>135000</c:v>
                </c:pt>
                <c:pt idx="4">
                  <c:v>270000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0ADA-48E7-A321-402E979D220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5"/>
        <c:axId val="1000041416"/>
        <c:axId val="1000041744"/>
      </c:barChart>
      <c:catAx>
        <c:axId val="10000414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00041744"/>
        <c:crosses val="autoZero"/>
        <c:auto val="1"/>
        <c:lblAlgn val="ctr"/>
        <c:lblOffset val="100"/>
        <c:noMultiLvlLbl val="0"/>
      </c:catAx>
      <c:valAx>
        <c:axId val="10000417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[$$-409]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0004141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>
          <a:latin typeface="+mn-lt"/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1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Company Sales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1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3"/>
            </a:solidFill>
          </c:spPr>
          <c:dPt>
            <c:idx val="0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BEFA-4A5E-AB52-FBB4B74C74A7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0ADA-48E7-A321-402E979D2202}"/>
              </c:ext>
            </c:extLst>
          </c:dPt>
          <c:dPt>
            <c:idx val="2"/>
            <c:bubble3D val="0"/>
            <c:spPr>
              <a:pattFill prst="dkUpDiag">
                <a:fgClr>
                  <a:schemeClr val="bg1">
                    <a:lumMod val="75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BEFA-4A5E-AB52-FBB4B74C74A7}"/>
              </c:ext>
            </c:extLst>
          </c:dPt>
          <c:dPt>
            <c:idx val="3"/>
            <c:bubble3D val="0"/>
            <c:spPr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0ADA-48E7-A321-402E979D2202}"/>
              </c:ext>
            </c:extLst>
          </c:dPt>
          <c:dPt>
            <c:idx val="4"/>
            <c:bubble3D val="0"/>
            <c:spPr>
              <a:solidFill>
                <a:schemeClr val="tx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0ADA-48E7-A321-402E979D2202}"/>
              </c:ext>
            </c:extLst>
          </c:dPt>
          <c:dLbls>
            <c:dLbl>
              <c:idx val="0"/>
              <c:layout>
                <c:manualLayout>
                  <c:x val="-9.4339622641509496E-2"/>
                  <c:y val="0.11144865475195867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BEFA-4A5E-AB52-FBB4B74C74A7}"/>
                </c:ext>
              </c:extLst>
            </c:dLbl>
            <c:dLbl>
              <c:idx val="1"/>
              <c:layout>
                <c:manualLayout>
                  <c:x val="2.8301886792452831E-2"/>
                  <c:y val="0.11144865475195867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0ADA-48E7-A321-402E979D2202}"/>
                </c:ext>
              </c:extLst>
            </c:dLbl>
            <c:dLbl>
              <c:idx val="2"/>
              <c:layout>
                <c:manualLayout>
                  <c:x val="0.13522012578616341"/>
                  <c:y val="-6.8583787539666874E-2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BEFA-4A5E-AB52-FBB4B74C74A7}"/>
                </c:ext>
              </c:extLst>
            </c:dLbl>
            <c:dLbl>
              <c:idx val="3"/>
              <c:layout>
                <c:manualLayout>
                  <c:x val="6.6037735849056603E-2"/>
                  <c:y val="-0.14859820633594495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0ADA-48E7-A321-402E979D2202}"/>
                </c:ext>
              </c:extLst>
            </c:dLbl>
            <c:dLbl>
              <c:idx val="4"/>
              <c:layout>
                <c:manualLayout>
                  <c:x val="-6.6037735849056603E-2"/>
                  <c:y val="0.12002162819441704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0ADA-48E7-A321-402E979D2202}"/>
                </c:ext>
              </c:extLst>
            </c:dLbl>
            <c:spPr>
              <a:solidFill>
                <a:srgbClr val="FFFFFF"/>
              </a:solidFill>
              <a:ln>
                <a:solidFill>
                  <a:prstClr val="black">
                    <a:lumMod val="25000"/>
                    <a:lumOff val="75000"/>
                  </a:prstClr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1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strRef>
              <c:f>Sheet1!$A$2:$A$6</c:f>
              <c:strCache>
                <c:ptCount val="5"/>
                <c:pt idx="0">
                  <c:v>20YY</c:v>
                </c:pt>
                <c:pt idx="1">
                  <c:v>20YY</c:v>
                </c:pt>
                <c:pt idx="2">
                  <c:v>20YY</c:v>
                </c:pt>
                <c:pt idx="3">
                  <c:v>20YY</c:v>
                </c:pt>
                <c:pt idx="4">
                  <c:v>20YY</c:v>
                </c:pt>
              </c:strCache>
            </c:strRef>
          </c:cat>
          <c:val>
            <c:numRef>
              <c:f>Sheet1!$B$2:$B$6</c:f>
              <c:numCache>
                <c:formatCode>[$$-409]#,##0</c:formatCode>
                <c:ptCount val="5"/>
                <c:pt idx="0">
                  <c:v>0</c:v>
                </c:pt>
                <c:pt idx="1">
                  <c:v>6750</c:v>
                </c:pt>
                <c:pt idx="2">
                  <c:v>33750</c:v>
                </c:pt>
                <c:pt idx="3">
                  <c:v>135000</c:v>
                </c:pt>
                <c:pt idx="4">
                  <c:v>270000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0ADA-48E7-A321-402E979D220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90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i="1"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1077DB-935E-4A0A-947A-D283B9F9F452}" type="datetimeFigureOut">
              <a:rPr lang="en-US" smtClean="0"/>
              <a:t>3/20/2025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2C0B10-7CAE-41E4-AB02-7E8B1FF2B89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9EC30E-1A71-4188-9BE7-E2A64929A436}" type="datetimeFigureOut">
              <a:rPr lang="en-US" noProof="0" smtClean="0"/>
              <a:t>3/20/2025</a:t>
            </a:fld>
            <a:endParaRPr lang="en-US" noProof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30193B-564F-4854-8A52-728F3FB19C85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603816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1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861513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10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0905312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11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4962495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12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0071573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13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5893587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14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1282039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15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9222725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16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6515631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17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18961016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18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431456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2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8765312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3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4574866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4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5468450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5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9142179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6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271679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7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2169216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8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114550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9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6157294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Sma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">
            <a:extLst>
              <a:ext uri="{FF2B5EF4-FFF2-40B4-BE49-F238E27FC236}">
                <a16:creationId xmlns:a16="http://schemas.microsoft.com/office/drawing/2014/main" id="{837F9836-5B23-424D-8C60-AC02A8512A4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980476" y="0"/>
            <a:ext cx="2211524" cy="6858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6990" y="4346296"/>
            <a:ext cx="6798250" cy="1674470"/>
          </a:xfrm>
        </p:spPr>
        <p:txBody>
          <a:bodyPr anchor="b"/>
          <a:lstStyle>
            <a:lvl1pPr algn="r">
              <a:lnSpc>
                <a:spcPts val="5000"/>
              </a:lnSpc>
              <a:defRPr sz="6000" b="1" cap="all" spc="-3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11904" y="4650539"/>
            <a:ext cx="3401478" cy="1192038"/>
          </a:xfrm>
          <a:solidFill>
            <a:schemeClr val="tx1"/>
          </a:solidFill>
        </p:spPr>
        <p:txBody>
          <a:bodyPr lIns="252000" tIns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smtClean="0"/>
              <a:t>Click to edit Master subtitle style</a:t>
            </a:r>
            <a:endParaRPr lang="en-US" noProof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34038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F94EB5D3-F8CB-4E76-8D7E-FF441818EEC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9198000" cy="360000"/>
          </a:xfrm>
        </p:spPr>
        <p:txBody>
          <a:bodyPr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1512000"/>
            <a:ext cx="291600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A38E24-EB1C-472F-B631-5DF32F9C4CF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72900" y="1511476"/>
            <a:ext cx="2916000" cy="4679249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5B4A252E-78C9-4F76-98A4-A4B580AD072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13800" y="1511475"/>
            <a:ext cx="2916000" cy="4679250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4BCA97-F31B-451D-82F8-6E000DF2118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17AAC4-A657-4D75-A527-0307AFF2B17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543880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9D7ACCB5-9A86-4F46-89E2-B79F48C9EC1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9198000" cy="360000"/>
          </a:xfrm>
        </p:spPr>
        <p:txBody>
          <a:bodyPr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1512000"/>
            <a:ext cx="176400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290450" y="1512000"/>
            <a:ext cx="1764000" cy="4679250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48900" y="1512000"/>
            <a:ext cx="1764000" cy="4679250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07350" y="1507535"/>
            <a:ext cx="1764000" cy="4679250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865800" y="1507535"/>
            <a:ext cx="1764000" cy="4683715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09234E-176D-4BBF-9391-7B6F018C51A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A8293F-A5B5-4FCC-BF27-A25B1BAFF245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748372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10727B06-56A8-44A2-B6C2-9ED183D107F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9198116" cy="360000"/>
          </a:xfrm>
        </p:spPr>
        <p:txBody>
          <a:bodyPr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CCB8C2-B6A2-4C69-8D3A-57420A034BA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801980-CBAE-4A50-886D-54D7BB2E1947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EDF756E-F310-4229-ACDD-055D299A95FB}"/>
              </a:ext>
            </a:extLst>
          </p:cNvPr>
          <p:cNvSpPr/>
          <p:nvPr userDrawn="1"/>
        </p:nvSpPr>
        <p:spPr>
          <a:xfrm>
            <a:off x="6297105" y="424206"/>
            <a:ext cx="5505254" cy="573149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5951D2-91DB-40E7-95D5-4B372602DEB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07666241-4AF6-458A-A571-6C6C291D72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32775" y="3639199"/>
            <a:ext cx="5053936" cy="1192038"/>
          </a:xfrm>
          <a:solidFill>
            <a:schemeClr val="bg1"/>
          </a:solidFill>
        </p:spPr>
        <p:txBody>
          <a:bodyPr lIns="252000" tIns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smtClean="0"/>
              <a:t>Click to edit Master subtitle style</a:t>
            </a:r>
            <a:endParaRPr lang="en-US" noProof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F4F2BBF-F210-4954-9C73-A0030AACDD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32775" y="993303"/>
            <a:ext cx="5053936" cy="2513468"/>
          </a:xfrm>
        </p:spPr>
        <p:txBody>
          <a:bodyPr/>
          <a:lstStyle>
            <a:lvl1pPr>
              <a:defRPr sz="5400" cap="none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277791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D1EE834-4B70-4715-8346-1C0298347EE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1046375"/>
            <a:ext cx="9198000" cy="5130588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800888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AE43F4C-1A64-4197-A44B-E6EB874E243B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32000" y="1046376"/>
            <a:ext cx="4435831" cy="5130588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D7B3F5B8-DC28-4878-AC9F-D434D7542D8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5194169" y="1046376"/>
            <a:ext cx="4435831" cy="5130588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74397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CB97B01E-88B2-448F-BD96-A1AAFA39AC1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32000" y="1068420"/>
            <a:ext cx="4434840" cy="823912"/>
          </a:xfrm>
          <a:solidFill>
            <a:schemeClr val="tx1"/>
          </a:solidFill>
        </p:spPr>
        <p:txBody>
          <a:bodyPr anchor="ctr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40BADDE2-4EE6-41B4-804C-EBF680128B40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5195160" y="1068420"/>
            <a:ext cx="4434840" cy="823912"/>
          </a:xfrm>
          <a:solidFill>
            <a:schemeClr val="tx1"/>
          </a:solidFill>
        </p:spPr>
        <p:txBody>
          <a:bodyPr anchor="ctr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BB0A14E0-899D-4594-BC9E-AE89BF0D3A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32001" y="2096752"/>
            <a:ext cx="4434840" cy="4092911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2C699014-D902-4E9A-80CD-8D2BCFE67097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5195160" y="2096752"/>
            <a:ext cx="4434840" cy="4092911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634682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32000" y="6356350"/>
            <a:ext cx="4114800" cy="365125"/>
          </a:xfrm>
        </p:spPr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C67C685-BABE-4B77-8C5E-B39B093D3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1" y="457200"/>
            <a:ext cx="3159612" cy="1600200"/>
          </a:xfrm>
        </p:spPr>
        <p:txBody>
          <a:bodyPr anchor="b"/>
          <a:lstStyle>
            <a:lvl1pPr>
              <a:defRPr sz="2800"/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0B6B7795-36CC-459B-AE8B-7FB2F40AF37C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432001" y="2057400"/>
            <a:ext cx="3159612" cy="4126584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F53EF1-D412-467C-B7CE-30536F140AE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770722" y="457201"/>
            <a:ext cx="6023727" cy="5726784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7200053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32000" y="6356350"/>
            <a:ext cx="4114800" cy="365125"/>
          </a:xfrm>
        </p:spPr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C67C685-BABE-4B77-8C5E-B39B093D3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1" y="457200"/>
            <a:ext cx="3159612" cy="1600200"/>
          </a:xfrm>
        </p:spPr>
        <p:txBody>
          <a:bodyPr anchor="b"/>
          <a:lstStyle>
            <a:lvl1pPr>
              <a:defRPr sz="2800"/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0B6B7795-36CC-459B-AE8B-7FB2F40AF37C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432001" y="2057400"/>
            <a:ext cx="3159612" cy="4126584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10319378-269C-406E-9B84-FCF22DA02EF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788021" y="457201"/>
            <a:ext cx="5949868" cy="572678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214724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37796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54ED587-2D2F-4D3F-B55B-C64465AB4EC5}"/>
              </a:ext>
            </a:extLst>
          </p:cNvPr>
          <p:cNvSpPr/>
          <p:nvPr userDrawn="1"/>
        </p:nvSpPr>
        <p:spPr>
          <a:xfrm>
            <a:off x="69274" y="66963"/>
            <a:ext cx="9911201" cy="672734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6990" y="4346296"/>
            <a:ext cx="6798250" cy="1674470"/>
          </a:xfrm>
        </p:spPr>
        <p:txBody>
          <a:bodyPr anchor="b"/>
          <a:lstStyle>
            <a:lvl1pPr algn="r">
              <a:lnSpc>
                <a:spcPts val="5000"/>
              </a:lnSpc>
              <a:defRPr sz="6000" b="1" cap="all" spc="-3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26418" y="4650539"/>
            <a:ext cx="2456210" cy="1192038"/>
          </a:xfrm>
          <a:solidFill>
            <a:schemeClr val="bg1"/>
          </a:solidFill>
        </p:spPr>
        <p:txBody>
          <a:bodyPr lIns="252000" tIns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smtClean="0"/>
              <a:t>Click to edit Master subtitle style</a:t>
            </a:r>
            <a:endParaRPr lang="en-US" noProof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98A99C-9485-48F0-8E1E-227AD1348A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1811559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310D190-B83D-438A-91BC-470C41B22A2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397670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Large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">
            <a:extLst>
              <a:ext uri="{FF2B5EF4-FFF2-40B4-BE49-F238E27FC236}">
                <a16:creationId xmlns:a16="http://schemas.microsoft.com/office/drawing/2014/main" id="{069FFAE5-B16E-4571-88F7-52FA5354B1A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9273" y="63691"/>
            <a:ext cx="9911201" cy="6727346"/>
          </a:xfrm>
          <a:solidFill>
            <a:schemeClr val="tx1">
              <a:lumMod val="75000"/>
              <a:lumOff val="2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6990" y="4346296"/>
            <a:ext cx="6798250" cy="1674470"/>
          </a:xfrm>
        </p:spPr>
        <p:txBody>
          <a:bodyPr anchor="b"/>
          <a:lstStyle>
            <a:lvl1pPr algn="r">
              <a:lnSpc>
                <a:spcPts val="5000"/>
              </a:lnSpc>
              <a:defRPr sz="6000" b="1" cap="all" spc="-3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26418" y="4650539"/>
            <a:ext cx="2456210" cy="1192038"/>
          </a:xfrm>
          <a:solidFill>
            <a:schemeClr val="bg1"/>
          </a:solidFill>
        </p:spPr>
        <p:txBody>
          <a:bodyPr lIns="252000" tIns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smtClean="0"/>
              <a:t>Click to edit Master subtitle style</a:t>
            </a:r>
            <a:endParaRPr lang="en-US" noProof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98A99C-9485-48F0-8E1E-227AD1348A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947389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1">
            <a:extLst>
              <a:ext uri="{FF2B5EF4-FFF2-40B4-BE49-F238E27FC236}">
                <a16:creationId xmlns:a16="http://schemas.microsoft.com/office/drawing/2014/main" id="{1599E2D7-24B3-4D66-9AFB-83C1AEC4DBBB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9980476" y="0"/>
            <a:ext cx="2211524" cy="6192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45086" y="1807950"/>
            <a:ext cx="5184913" cy="432000"/>
          </a:xfrm>
        </p:spPr>
        <p:txBody>
          <a:bodyPr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444886" y="2383950"/>
            <a:ext cx="5184913" cy="360000"/>
          </a:xfrm>
        </p:spPr>
        <p:txBody>
          <a:bodyPr/>
          <a:lstStyle>
            <a:lvl1pPr marL="0" indent="0" algn="r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445000" y="2908300"/>
            <a:ext cx="5184800" cy="3283700"/>
          </a:xfrm>
          <a:solidFill>
            <a:schemeClr val="bg1"/>
          </a:solidFill>
        </p:spPr>
        <p:txBody>
          <a:bodyPr lIns="180000" tIns="252000" rIns="252000"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DA1E79-BA17-41C5-98B7-CFBC5859A51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50103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823393" y="1343906"/>
            <a:ext cx="3736800" cy="3933645"/>
          </a:xfrm>
          <a:solidFill>
            <a:schemeClr val="bg1"/>
          </a:solidFill>
        </p:spPr>
        <p:txBody>
          <a:bodyPr lIns="180000" tIns="180000" rIns="18000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DA1E79-BA17-41C5-98B7-CFBC5859A51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492C2A1D-F7BD-46B6-BC01-15D365ACD50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560193" y="1344803"/>
            <a:ext cx="3737526" cy="3933645"/>
          </a:xfrm>
          <a:solidFill>
            <a:schemeClr val="tx1">
              <a:lumMod val="75000"/>
              <a:lumOff val="2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F4F1543-153D-4F77-A4A9-C9BBA1C20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9131100" cy="432000"/>
          </a:xfrm>
        </p:spPr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9FAA210E-391A-499A-89D5-F222045FD1A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6895900" cy="360000"/>
          </a:xfrm>
        </p:spPr>
        <p:txBody>
          <a:bodyPr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23471979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E4633398-8EC3-417B-BEA6-101D8F22467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9198000" cy="360000"/>
          </a:xfrm>
        </p:spPr>
        <p:txBody>
          <a:bodyPr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mparison Left Placeholder 1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32000" y="1432296"/>
            <a:ext cx="4500000" cy="527076"/>
          </a:xfrm>
          <a:solidFill>
            <a:schemeClr val="tx1"/>
          </a:solidFill>
        </p:spPr>
        <p:txBody>
          <a:bodyPr lIns="180000" tIns="36000" anchor="ctr"/>
          <a:lstStyle>
            <a:lvl1pPr marL="0" indent="0">
              <a:buNone/>
              <a:defRPr sz="2400" b="1" spc="-15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32000" y="2023668"/>
            <a:ext cx="4500000" cy="4168332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Comparison Left Placeholder 2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29800" y="1433105"/>
            <a:ext cx="4500000" cy="525283"/>
          </a:xfrm>
          <a:solidFill>
            <a:schemeClr val="tx1"/>
          </a:solidFill>
        </p:spPr>
        <p:txBody>
          <a:bodyPr lIns="180000" tIns="36000" anchor="ctr"/>
          <a:lstStyle>
            <a:lvl1pPr marL="0" indent="0">
              <a:buNone/>
              <a:defRPr sz="2400" b="1" spc="-15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29800" y="2020359"/>
            <a:ext cx="4500000" cy="4170891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099557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99200" y="432000"/>
            <a:ext cx="5472113" cy="5759250"/>
          </a:xfrm>
          <a:solidFill>
            <a:schemeClr val="tx1">
              <a:lumMod val="75000"/>
              <a:lumOff val="2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875314" y="5096632"/>
            <a:ext cx="2028686" cy="1094618"/>
          </a:xfrm>
        </p:spPr>
        <p:txBody>
          <a:bodyPr anchor="b"/>
          <a:lstStyle>
            <a:lvl1pPr marL="0" indent="0" algn="r">
              <a:buNone/>
              <a:defRPr i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Enter your caption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5951D2-91DB-40E7-95D5-4B372602DEB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6EFF903-F1F3-440A-B12C-9FD51606B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9877846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174360" y="2112793"/>
            <a:ext cx="6798250" cy="1674470"/>
          </a:xfrm>
        </p:spPr>
        <p:txBody>
          <a:bodyPr anchor="ctr"/>
          <a:lstStyle>
            <a:lvl1pPr algn="ctr">
              <a:lnSpc>
                <a:spcPct val="100000"/>
              </a:lnSpc>
              <a:defRPr sz="6000" b="1" cap="all" spc="-3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noProof="0"/>
              <a:t>Thank you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CA3EFDD3-A9D2-4EB6-BB2A-F6999D9F7EA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174361" y="4035727"/>
            <a:ext cx="3329850" cy="382887"/>
          </a:xfrm>
        </p:spPr>
        <p:txBody>
          <a:bodyPr/>
          <a:lstStyle>
            <a:lvl1pPr marL="0" indent="0" algn="r">
              <a:buNone/>
              <a:defRPr sz="2400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61ED1F7-B623-43D9-9BDA-8808C5CFAFF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62268" y="4150118"/>
            <a:ext cx="2910342" cy="238016"/>
          </a:xfrm>
        </p:spPr>
        <p:txBody>
          <a:bodyPr/>
          <a:lstStyle>
            <a:lvl1pPr marL="0" indent="0" algn="l">
              <a:buNone/>
              <a:defRPr sz="1400" i="1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Phone Number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E27366FC-4115-4122-9CE2-5FA9D424AD5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62268" y="4540691"/>
            <a:ext cx="2910342" cy="238016"/>
          </a:xfrm>
        </p:spPr>
        <p:txBody>
          <a:bodyPr/>
          <a:lstStyle>
            <a:lvl1pPr marL="0" indent="0" algn="l">
              <a:buNone/>
              <a:defRPr sz="1400" i="1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Email or Social Media Handle</a:t>
            </a: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DEB36829-2F8B-4E22-AB6D-4111D18AF84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62268" y="4931263"/>
            <a:ext cx="2910342" cy="238016"/>
          </a:xfrm>
        </p:spPr>
        <p:txBody>
          <a:bodyPr/>
          <a:lstStyle>
            <a:lvl1pPr marL="0" indent="0" algn="l">
              <a:buNone/>
              <a:defRPr sz="1400" i="1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Company Website</a:t>
            </a:r>
          </a:p>
        </p:txBody>
      </p:sp>
    </p:spTree>
    <p:extLst>
      <p:ext uri="{BB962C8B-B14F-4D97-AF65-F5344CB8AC3E}">
        <p14:creationId xmlns:p14="http://schemas.microsoft.com/office/powerpoint/2010/main" val="31890100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E97A9A62-1AA6-47A9-A1A0-54196823744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9198116" cy="360000"/>
          </a:xfrm>
        </p:spPr>
        <p:txBody>
          <a:bodyPr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FE0EB3-0FF4-4285-B9D3-90A5751B7B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42953D-28FC-41B5-A1BB-BB3BA7CA40B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32C8D0EF-1DB6-4ADC-8F31-5AE53BF5EAF4}"/>
              </a:ext>
            </a:extLst>
          </p:cNvPr>
          <p:cNvSpPr/>
          <p:nvPr userDrawn="1"/>
        </p:nvSpPr>
        <p:spPr>
          <a:xfrm>
            <a:off x="69274" y="66963"/>
            <a:ext cx="9911201" cy="67273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2F208ED-79A0-4B2C-A5EE-9D27466BCA3F}"/>
              </a:ext>
            </a:extLst>
          </p:cNvPr>
          <p:cNvSpPr/>
          <p:nvPr userDrawn="1"/>
        </p:nvSpPr>
        <p:spPr>
          <a:xfrm>
            <a:off x="11407775" y="6356350"/>
            <a:ext cx="784225" cy="3651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9198116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noProof="0"/>
              <a:t>Click to edit page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2000"/>
            <a:ext cx="9198116" cy="4679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2000" y="6356350"/>
            <a:ext cx="41148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 i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CA3099-A94F-4C3E-BC29-780EDD38F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47502" y="6401750"/>
            <a:ext cx="278418" cy="27432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200" i="1">
                <a:solidFill>
                  <a:schemeClr val="bg1"/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FDC6F9-37F9-4E25-AECA-D307B8421C73}"/>
              </a:ext>
            </a:extLst>
          </p:cNvPr>
          <p:cNvSpPr txBox="1"/>
          <p:nvPr userDrawn="1"/>
        </p:nvSpPr>
        <p:spPr>
          <a:xfrm>
            <a:off x="9630116" y="6346108"/>
            <a:ext cx="1662546" cy="404658"/>
          </a:xfrm>
          <a:prstGeom prst="rect">
            <a:avLst/>
          </a:prstGeom>
          <a:noFill/>
        </p:spPr>
        <p:txBody>
          <a:bodyPr wrap="square" lIns="0" tIns="36000" rIns="0" bIns="0" rtlCol="0">
            <a:spAutoFit/>
          </a:bodyPr>
          <a:lstStyle/>
          <a:p>
            <a:pPr algn="r">
              <a:lnSpc>
                <a:spcPts val="1400"/>
              </a:lnSpc>
            </a:pPr>
            <a:r>
              <a:rPr lang="en-US" sz="1600" b="1" spc="-100" baseline="0" noProof="0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WOODGROVE</a:t>
            </a:r>
            <a:r>
              <a:rPr lang="en-US" sz="1600" b="1" spc="-100" baseline="0" noProof="0" dirty="0">
                <a:solidFill>
                  <a:schemeClr val="accent1"/>
                </a:solidFill>
                <a:latin typeface="Corbel" panose="020B0503020204020204" pitchFamily="34" charset="0"/>
              </a:rPr>
              <a:t> </a:t>
            </a:r>
            <a:r>
              <a:rPr lang="en-US" sz="1600" b="1" spc="-100" baseline="0" noProof="0" dirty="0">
                <a:solidFill>
                  <a:schemeClr val="tx1"/>
                </a:solidFill>
                <a:latin typeface="Corbel" panose="020B0503020204020204" pitchFamily="34" charset="0"/>
              </a:rPr>
              <a:t>BANK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B322F68-670D-45A0-A54F-7E70BCEAED3F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69B5F15-353A-4344-8D61-F4E25AA9FB6C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FA0C0AA-FCE8-4A7F-928A-54C96BBA9053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  <p:sldLayoutId id="2147483663" r:id="rId3"/>
    <p:sldLayoutId id="2147483658" r:id="rId4"/>
    <p:sldLayoutId id="2147483665" r:id="rId5"/>
    <p:sldLayoutId id="2147483659" r:id="rId6"/>
    <p:sldLayoutId id="2147483660" r:id="rId7"/>
    <p:sldLayoutId id="2147483664" r:id="rId8"/>
    <p:sldLayoutId id="2147483650" r:id="rId9"/>
    <p:sldLayoutId id="2147483656" r:id="rId10"/>
    <p:sldLayoutId id="2147483657" r:id="rId11"/>
    <p:sldLayoutId id="2147483654" r:id="rId12"/>
    <p:sldLayoutId id="2147483666" r:id="rId13"/>
    <p:sldLayoutId id="2147483667" r:id="rId14"/>
    <p:sldLayoutId id="2147483668" r:id="rId15"/>
    <p:sldLayoutId id="2147483669" r:id="rId16"/>
    <p:sldLayoutId id="2147483670" r:id="rId17"/>
    <p:sldLayoutId id="2147483671" r:id="rId18"/>
    <p:sldLayoutId id="2147483672" r:id="rId19"/>
    <p:sldLayoutId id="2147483655" r:id="rId2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 cap="all" spc="-1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4" Type="http://schemas.openxmlformats.org/officeDocument/2006/relationships/chart" Target="../charts/char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9.svg"/><Relationship Id="rId5" Type="http://schemas.openxmlformats.org/officeDocument/2006/relationships/image" Target="../media/image12.png"/><Relationship Id="rId4" Type="http://schemas.openxmlformats.org/officeDocument/2006/relationships/image" Target="../media/image7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o.microsoft.com/fwlink/?linkid=2006808&amp;clcid=0x409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4040" y="2591765"/>
            <a:ext cx="8578337" cy="1674470"/>
          </a:xfrm>
        </p:spPr>
        <p:txBody>
          <a:bodyPr/>
          <a:lstStyle/>
          <a:p>
            <a:pPr algn="just"/>
            <a:r>
              <a:rPr lang="en-US" sz="4000" dirty="0"/>
              <a:t>CSI-</a:t>
            </a:r>
            <a:r>
              <a:rPr lang="en-US" sz="4000" dirty="0" err="1"/>
              <a:t>DeepNet</a:t>
            </a:r>
            <a:r>
              <a:rPr lang="en-US" sz="4000" dirty="0"/>
              <a:t>: A Lightweight Deep Convolutional Neural Network Based Hand Gesture Recognition System Using Wi-Fi CSI Signal</a:t>
            </a:r>
          </a:p>
        </p:txBody>
      </p:sp>
      <p:pic>
        <p:nvPicPr>
          <p:cNvPr id="7" name="Picture Placeholder 6" descr="Wood piece cut through the middle">
            <a:extLst>
              <a:ext uri="{FF2B5EF4-FFF2-40B4-BE49-F238E27FC236}">
                <a16:creationId xmlns:a16="http://schemas.microsoft.com/office/drawing/2014/main" id="{C0BA96B3-F713-41B0-A2E3-15E9039E474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980476" y="0"/>
            <a:ext cx="2211524" cy="6858000"/>
          </a:xfrm>
        </p:spPr>
      </p:pic>
    </p:spTree>
    <p:extLst>
      <p:ext uri="{BB962C8B-B14F-4D97-AF65-F5344CB8AC3E}">
        <p14:creationId xmlns:p14="http://schemas.microsoft.com/office/powerpoint/2010/main" val="3899961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Running track">
            <a:extLst>
              <a:ext uri="{FF2B5EF4-FFF2-40B4-BE49-F238E27FC236}">
                <a16:creationId xmlns:a16="http://schemas.microsoft.com/office/drawing/2014/main" id="{510AF14D-268D-4B93-96C4-26C9387AA4E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964141-6F81-4947-A236-746D94ED3F6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 txBox="1">
            <a:spLocks/>
          </p:cNvSpPr>
          <p:nvPr/>
        </p:nvSpPr>
        <p:spPr>
          <a:xfrm>
            <a:off x="417860" y="452846"/>
            <a:ext cx="5277087" cy="685764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r" defTabSz="914400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sz="6000" b="1" kern="1200" cap="all" spc="-3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500" dirty="0" smtClean="0"/>
              <a:t>gap</a:t>
            </a:r>
            <a:endParaRPr lang="en-US" sz="4500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17874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00" dirty="0">
                <a:solidFill>
                  <a:schemeClr val="bg1"/>
                </a:solidFill>
              </a:rPr>
              <a:t>CSI-</a:t>
            </a:r>
            <a:r>
              <a:rPr lang="en-US" sz="1300" dirty="0" err="1">
                <a:solidFill>
                  <a:schemeClr val="bg1"/>
                </a:solidFill>
              </a:rPr>
              <a:t>DeepNet</a:t>
            </a:r>
            <a:r>
              <a:rPr lang="en-US" sz="1300" dirty="0">
                <a:solidFill>
                  <a:schemeClr val="bg1"/>
                </a:solidFill>
              </a:rPr>
              <a:t>: A Lightweight Deep Convolutional Neural Network Based Hand Gesture Recognition System Using Wi-Fi CSI Signal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17861" y="1299068"/>
            <a:ext cx="9095107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300" dirty="0">
                <a:solidFill>
                  <a:schemeClr val="bg1"/>
                </a:solidFill>
              </a:rPr>
              <a:t>The paper mentions data processing but does not fully describe the exact preprocessing techniques applied.</a:t>
            </a:r>
          </a:p>
          <a:p>
            <a:r>
              <a:rPr lang="en-US" sz="2300" dirty="0">
                <a:solidFill>
                  <a:schemeClr val="bg1"/>
                </a:solidFill>
              </a:rPr>
              <a:t>The paper does not explicitly discuss how well the model handles real-world interference in Wi-Fi networks.</a:t>
            </a:r>
          </a:p>
        </p:txBody>
      </p:sp>
    </p:spTree>
    <p:extLst>
      <p:ext uri="{BB962C8B-B14F-4D97-AF65-F5344CB8AC3E}">
        <p14:creationId xmlns:p14="http://schemas.microsoft.com/office/powerpoint/2010/main" val="54556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86" y="2044500"/>
            <a:ext cx="5184913" cy="432000"/>
          </a:xfrm>
        </p:spPr>
        <p:txBody>
          <a:bodyPr/>
          <a:lstStyle/>
          <a:p>
            <a:r>
              <a:rPr lang="en-US" dirty="0"/>
              <a:t>About Us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1DC577-0A95-47D0-95D9-5F8DA763D46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5130800" y="2747725"/>
            <a:ext cx="4498999" cy="727550"/>
          </a:xfrm>
        </p:spPr>
        <p:txBody>
          <a:bodyPr/>
          <a:lstStyle/>
          <a:p>
            <a:r>
              <a:rPr lang="en-US" dirty="0"/>
              <a:t>Lorem ipsum dolor sit amet, consectetur adipiscing elit. Etiam aliquet eu mi quis lacinia. Ut fermentum a magna ut.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55C61F-C8F1-4977-8E1F-F16C0D9EA8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45000" y="3746500"/>
            <a:ext cx="5184800" cy="2445500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/>
              <a:t>Lorem ipsum dolor sit amet, consectetur adipiscing elit. </a:t>
            </a:r>
          </a:p>
          <a:p>
            <a:r>
              <a:rPr lang="en-US" dirty="0"/>
              <a:t>Ut fermentum a magna ut eleifend. </a:t>
            </a:r>
          </a:p>
          <a:p>
            <a:r>
              <a:rPr lang="en-US" dirty="0"/>
              <a:t>Integer convallis suscipit ante eu varius. </a:t>
            </a:r>
          </a:p>
          <a:p>
            <a:r>
              <a:rPr lang="en-US" dirty="0"/>
              <a:t>Morbi a purus dolor. </a:t>
            </a:r>
          </a:p>
        </p:txBody>
      </p:sp>
      <p:pic>
        <p:nvPicPr>
          <p:cNvPr id="10" name="Picture Placeholder 9" descr="Abstract architecture polygon">
            <a:extLst>
              <a:ext uri="{FF2B5EF4-FFF2-40B4-BE49-F238E27FC236}">
                <a16:creationId xmlns:a16="http://schemas.microsoft.com/office/drawing/2014/main" id="{38475F7B-316A-47DC-9CBB-B074A5B5994C}"/>
              </a:ext>
            </a:extLst>
          </p:cNvPr>
          <p:cNvPicPr>
            <a:picLocks noGrp="1" noChangeAspect="1"/>
          </p:cNvPicPr>
          <p:nvPr>
            <p:ph type="pic" sz="quarter" idx="33"/>
          </p:nvPr>
        </p:nvPicPr>
        <p:blipFill>
          <a:blip r:embed="rId3"/>
          <a:stretch>
            <a:fillRect/>
          </a:stretch>
        </p:blipFill>
        <p:spPr>
          <a:xfrm>
            <a:off x="9980476" y="1085"/>
            <a:ext cx="2211524" cy="6189830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9746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5083B-CC27-4F1C-AD03-E3DBEC1C9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Promise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5E40B9-054F-4D79-BD17-68E71C740D0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dirty="0"/>
              <a:t>Lorem ipsum dolor sit amet. </a:t>
            </a:r>
          </a:p>
          <a:p>
            <a:r>
              <a:rPr lang="en-US" dirty="0"/>
              <a:t>Ut fermentum a magna ut eleifend. Integer convallis suscipit ante eu varius. </a:t>
            </a:r>
          </a:p>
          <a:p>
            <a:r>
              <a:rPr lang="en-US" dirty="0"/>
              <a:t>Suspendisse sit amet ipsum finibus justo viverra blandit. </a:t>
            </a:r>
          </a:p>
          <a:p>
            <a:r>
              <a:rPr lang="en-US" dirty="0"/>
              <a:t>Ut congue quis tortor eget sodales. </a:t>
            </a:r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D051DA-5DAD-43A7-A238-51C63BA59FEC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9" name="Picture Placeholder 8" descr="Top view of three man rowing a boat">
            <a:extLst>
              <a:ext uri="{FF2B5EF4-FFF2-40B4-BE49-F238E27FC236}">
                <a16:creationId xmlns:a16="http://schemas.microsoft.com/office/drawing/2014/main" id="{804D2684-B8EF-41B8-9C43-86A9D34E655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tretch>
            <a:fillRect/>
          </a:stretch>
        </p:blipFill>
        <p:spPr>
          <a:xfrm>
            <a:off x="7560193" y="1345309"/>
            <a:ext cx="3737526" cy="3932633"/>
          </a:xfrm>
        </p:spPr>
      </p:pic>
    </p:spTree>
    <p:extLst>
      <p:ext uri="{BB962C8B-B14F-4D97-AF65-F5344CB8AC3E}">
        <p14:creationId xmlns:p14="http://schemas.microsoft.com/office/powerpoint/2010/main" val="36407016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04E83-A4F0-49C5-BB01-F5773509A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A42D59-EAD6-4F95-84F1-32A30F05785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Lorem ipsum dolor sit amet, consectetur adipiscing elit.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B259A0-0017-492F-A0DC-4B70C7052A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2119626"/>
            <a:ext cx="4500000" cy="498616"/>
          </a:xfrm>
        </p:spPr>
        <p:txBody>
          <a:bodyPr/>
          <a:lstStyle/>
          <a:p>
            <a:r>
              <a:rPr lang="en-US" dirty="0"/>
              <a:t>Company Name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EEB3BAE-C0B2-447C-B8BE-96C6BD84D6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0" y="2979759"/>
            <a:ext cx="4500000" cy="2520000"/>
          </a:xfrm>
        </p:spPr>
        <p:txBody>
          <a:bodyPr/>
          <a:lstStyle/>
          <a:p>
            <a:r>
              <a:rPr lang="en-US" dirty="0"/>
              <a:t>Nulla a erat eget nunc hendrerit ultrices eu nec nulla. Donec viverra leo aliquet, auctor quam id, convallis orci. </a:t>
            </a:r>
          </a:p>
          <a:p>
            <a:endParaRPr lang="en-US" dirty="0"/>
          </a:p>
          <a:p>
            <a:pPr lvl="1"/>
            <a:r>
              <a:rPr lang="en-US" dirty="0"/>
              <a:t>Sed in molestie est. Cras ornare turpis at ligula posuere, sit amet accumsan neque lobortis.</a:t>
            </a:r>
          </a:p>
          <a:p>
            <a:pPr lvl="1"/>
            <a:r>
              <a:rPr lang="en-US" dirty="0"/>
              <a:t>Maecenas mattis risus ligula, sed ullamcorper nunc efficitur sed.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237D1CA-B91A-410E-A968-D017BBE99F9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29800" y="2120386"/>
            <a:ext cx="4500000" cy="496920"/>
          </a:xfrm>
        </p:spPr>
        <p:txBody>
          <a:bodyPr/>
          <a:lstStyle/>
          <a:p>
            <a:r>
              <a:rPr lang="en-US" dirty="0"/>
              <a:t>Competitive Service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6A87885-D672-4CF9-A78D-CFE98385B0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29800" y="2976450"/>
            <a:ext cx="4500000" cy="2520000"/>
          </a:xfrm>
        </p:spPr>
        <p:txBody>
          <a:bodyPr/>
          <a:lstStyle/>
          <a:p>
            <a:r>
              <a:rPr lang="en-US" dirty="0"/>
              <a:t>Praesent venenatis quam tortor, viverra nunc rutrum. </a:t>
            </a:r>
          </a:p>
          <a:p>
            <a:endParaRPr lang="en-US" dirty="0"/>
          </a:p>
          <a:p>
            <a:pPr lvl="1"/>
            <a:r>
              <a:rPr lang="en-US" dirty="0"/>
              <a:t>Maecenas malesuada ultricies sapien sit amet pharetra. </a:t>
            </a:r>
          </a:p>
          <a:p>
            <a:pPr lvl="1"/>
            <a:r>
              <a:rPr lang="en-US" dirty="0"/>
              <a:t>Nunc tempus, risus sodales hendrerit, arcu dolor commodo libero, a sollicitudin quam nulla quis lectus. In at porta mauris. 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6AC9832-FB01-464A-9824-61887B77997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447502" y="6401750"/>
            <a:ext cx="278418" cy="274324"/>
          </a:xfrm>
        </p:spPr>
        <p:txBody>
          <a:bodyPr/>
          <a:lstStyle/>
          <a:p>
            <a:fld id="{19B51A1E-902D-48AF-9020-955120F399B6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88378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FB4D5-DA14-4F29-9320-2DE0A6B57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Chart Options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9D0F75-42B5-4960-8C3A-291285872DA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31800" y="1008000"/>
            <a:ext cx="11339513" cy="360000"/>
          </a:xfrm>
        </p:spPr>
        <p:txBody>
          <a:bodyPr/>
          <a:lstStyle/>
          <a:p>
            <a:r>
              <a:rPr lang="en-US" dirty="0"/>
              <a:t>Lorem ipsum dolor sit amet, consectetur adipiscing elit. </a:t>
            </a:r>
          </a:p>
        </p:txBody>
      </p:sp>
      <p:graphicFrame>
        <p:nvGraphicFramePr>
          <p:cNvPr id="4" name="Chart 3" title="Gross Revenue Placeholder Chart">
            <a:extLst>
              <a:ext uri="{FF2B5EF4-FFF2-40B4-BE49-F238E27FC236}">
                <a16:creationId xmlns:a16="http://schemas.microsoft.com/office/drawing/2014/main" id="{FFE8AFAB-AE1F-4453-8C1B-70D2EF9B137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73510481"/>
              </p:ext>
            </p:extLst>
          </p:nvPr>
        </p:nvGraphicFramePr>
        <p:xfrm>
          <a:off x="431800" y="1512000"/>
          <a:ext cx="3937000" cy="44441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7" name="Chart 6" title="Gross Revenue Placeholder Chart">
            <a:extLst>
              <a:ext uri="{FF2B5EF4-FFF2-40B4-BE49-F238E27FC236}">
                <a16:creationId xmlns:a16="http://schemas.microsoft.com/office/drawing/2014/main" id="{9BEBE5AF-1D10-425C-8F3C-2236E52E6E6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0215775"/>
              </p:ext>
            </p:extLst>
          </p:nvPr>
        </p:nvGraphicFramePr>
        <p:xfrm>
          <a:off x="4940300" y="1512000"/>
          <a:ext cx="4038600" cy="44441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0A34EBD-7DEA-4599-A81B-0A363A0E17F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447502" y="6401750"/>
            <a:ext cx="278418" cy="274324"/>
          </a:xfrm>
        </p:spPr>
        <p:txBody>
          <a:bodyPr/>
          <a:lstStyle/>
          <a:p>
            <a:fld id="{19B51A1E-902D-48AF-9020-955120F399B6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007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67129-D582-495A-8F4B-6B9075899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04AFD2-303D-4B48-AA3E-C96B74D8127A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Lorem ipsum dolor sit amet, consectetur adipiscing elit. 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EE0921D-4C1D-4106-9AC0-F73F30E8DA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32633"/>
              </p:ext>
            </p:extLst>
          </p:nvPr>
        </p:nvGraphicFramePr>
        <p:xfrm>
          <a:off x="431801" y="1614845"/>
          <a:ext cx="11328400" cy="4212000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1618343">
                  <a:extLst>
                    <a:ext uri="{9D8B030D-6E8A-4147-A177-3AD203B41FA5}">
                      <a16:colId xmlns:a16="http://schemas.microsoft.com/office/drawing/2014/main" val="1173992025"/>
                    </a:ext>
                  </a:extLst>
                </a:gridCol>
                <a:gridCol w="1588951">
                  <a:extLst>
                    <a:ext uri="{9D8B030D-6E8A-4147-A177-3AD203B41FA5}">
                      <a16:colId xmlns:a16="http://schemas.microsoft.com/office/drawing/2014/main" val="115202853"/>
                    </a:ext>
                  </a:extLst>
                </a:gridCol>
                <a:gridCol w="1588951">
                  <a:extLst>
                    <a:ext uri="{9D8B030D-6E8A-4147-A177-3AD203B41FA5}">
                      <a16:colId xmlns:a16="http://schemas.microsoft.com/office/drawing/2014/main" val="1010693434"/>
                    </a:ext>
                  </a:extLst>
                </a:gridCol>
                <a:gridCol w="1588951">
                  <a:extLst>
                    <a:ext uri="{9D8B030D-6E8A-4147-A177-3AD203B41FA5}">
                      <a16:colId xmlns:a16="http://schemas.microsoft.com/office/drawing/2014/main" val="608292439"/>
                    </a:ext>
                  </a:extLst>
                </a:gridCol>
                <a:gridCol w="1588951">
                  <a:extLst>
                    <a:ext uri="{9D8B030D-6E8A-4147-A177-3AD203B41FA5}">
                      <a16:colId xmlns:a16="http://schemas.microsoft.com/office/drawing/2014/main" val="1007882540"/>
                    </a:ext>
                  </a:extLst>
                </a:gridCol>
                <a:gridCol w="1588951">
                  <a:extLst>
                    <a:ext uri="{9D8B030D-6E8A-4147-A177-3AD203B41FA5}">
                      <a16:colId xmlns:a16="http://schemas.microsoft.com/office/drawing/2014/main" val="3778082769"/>
                    </a:ext>
                  </a:extLst>
                </a:gridCol>
                <a:gridCol w="1765302">
                  <a:extLst>
                    <a:ext uri="{9D8B030D-6E8A-4147-A177-3AD203B41FA5}">
                      <a16:colId xmlns:a16="http://schemas.microsoft.com/office/drawing/2014/main" val="1136644251"/>
                    </a:ext>
                  </a:extLst>
                </a:gridCol>
              </a:tblGrid>
              <a:tr h="612000">
                <a:tc>
                  <a:txBody>
                    <a:bodyPr/>
                    <a:lstStyle/>
                    <a:p>
                      <a:pPr algn="ctr"/>
                      <a:endParaRPr lang="en-ZA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sz="1600" b="0" dirty="0">
                          <a:solidFill>
                            <a:schemeClr val="bg1"/>
                          </a:solidFill>
                          <a:latin typeface="+mj-lt"/>
                        </a:rPr>
                        <a:t>Vendors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sz="1600" b="0" dirty="0">
                          <a:solidFill>
                            <a:schemeClr val="bg1"/>
                          </a:solidFill>
                          <a:latin typeface="+mj-lt"/>
                        </a:rPr>
                        <a:t>Users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sz="1600" b="0" dirty="0">
                          <a:solidFill>
                            <a:schemeClr val="bg1"/>
                          </a:solidFill>
                          <a:latin typeface="+mj-lt"/>
                        </a:rPr>
                        <a:t>Consultants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sz="1600" b="0" dirty="0">
                          <a:solidFill>
                            <a:schemeClr val="bg1"/>
                          </a:solidFill>
                          <a:latin typeface="+mj-lt"/>
                        </a:rPr>
                        <a:t>Ad Buyers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sz="1600" b="0" dirty="0">
                          <a:solidFill>
                            <a:schemeClr val="bg1"/>
                          </a:solidFill>
                          <a:latin typeface="+mj-lt"/>
                        </a:rPr>
                        <a:t>Gross Revenue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sz="1600" b="0" dirty="0">
                          <a:solidFill>
                            <a:schemeClr val="bg1"/>
                          </a:solidFill>
                          <a:latin typeface="+mj-lt"/>
                        </a:rPr>
                        <a:t>Company Revenue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7223600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ZA" sz="16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20YY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ZA" sz="16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$0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$0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3495943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ZA" sz="16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20YY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50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ZA" sz="16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$6,750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$1,013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2132828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ZA" sz="16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20YY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50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500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60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500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ZA" sz="16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$33,750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$5,063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4300830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ZA" sz="16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20YY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2000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5000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ZA" sz="16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$135,000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$20,250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7728417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ZA" sz="16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20YY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400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4000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120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50000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ZA" sz="16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$270,000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$40,500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7078208"/>
                  </a:ext>
                </a:extLst>
              </a:tr>
            </a:tbl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379698-AB4C-493D-BF95-F5781FDF2AC5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447502" y="6401750"/>
            <a:ext cx="278418" cy="274324"/>
          </a:xfrm>
        </p:spPr>
        <p:txBody>
          <a:bodyPr/>
          <a:lstStyle/>
          <a:p>
            <a:fld id="{19B51A1E-902D-48AF-9020-955120F399B6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54214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 hidden="1">
            <a:extLst>
              <a:ext uri="{FF2B5EF4-FFF2-40B4-BE49-F238E27FC236}">
                <a16:creationId xmlns:a16="http://schemas.microsoft.com/office/drawing/2014/main" id="{D4D7552C-2487-44D3-B47B-039B6E9A6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SLide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86E961-B76E-423F-995E-11B31E92143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Lorem ipsum dolor sit amet, consectetur adipiscing elit.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202D98-AA1E-41BB-B94E-180311759C1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9" name="Picture Placeholder 8" descr="Running track with numbers">
            <a:extLst>
              <a:ext uri="{FF2B5EF4-FFF2-40B4-BE49-F238E27FC236}">
                <a16:creationId xmlns:a16="http://schemas.microsoft.com/office/drawing/2014/main" id="{0696A4C5-7918-4F00-8A44-96747CE8A92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tretch>
            <a:fillRect/>
          </a:stretch>
        </p:blipFill>
        <p:spPr>
          <a:xfrm>
            <a:off x="6299200" y="432818"/>
            <a:ext cx="5472113" cy="5757614"/>
          </a:xfrm>
        </p:spPr>
      </p:pic>
    </p:spTree>
    <p:extLst>
      <p:ext uri="{BB962C8B-B14F-4D97-AF65-F5344CB8AC3E}">
        <p14:creationId xmlns:p14="http://schemas.microsoft.com/office/powerpoint/2010/main" val="6652193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F11A6B65-5A20-4F4D-ACBB-ED50132D45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828E04-9C2A-4859-8050-C2DF67A249C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April Hansson</a:t>
            </a:r>
          </a:p>
        </p:txBody>
      </p:sp>
      <p:pic>
        <p:nvPicPr>
          <p:cNvPr id="10" name="Graphic 9" descr="Smart Phone" title="Icon - Presenter Phone Number">
            <a:extLst>
              <a:ext uri="{FF2B5EF4-FFF2-40B4-BE49-F238E27FC236}">
                <a16:creationId xmlns:a16="http://schemas.microsoft.com/office/drawing/2014/main" id="{A29DE31C-E099-4579-BB03-675E0A40C5F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83050" y="4130805"/>
            <a:ext cx="218900" cy="218900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265965-2271-4C1C-BD0A-6F85F80FF9A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+1 23 987 6554</a:t>
            </a:r>
          </a:p>
        </p:txBody>
      </p:sp>
      <p:pic>
        <p:nvPicPr>
          <p:cNvPr id="9" name="Graphic 8" descr="Envelope" title="Icon Presenter Email">
            <a:extLst>
              <a:ext uri="{FF2B5EF4-FFF2-40B4-BE49-F238E27FC236}">
                <a16:creationId xmlns:a16="http://schemas.microsoft.com/office/drawing/2014/main" id="{773C1382-ACE1-460F-A1B6-AB761A7D2E6B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83050" y="4536623"/>
            <a:ext cx="218900" cy="218900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0A3BCC3-A277-4C0B-9EBA-EB53990D8EB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april@woodgrovebank.com</a:t>
            </a:r>
          </a:p>
        </p:txBody>
      </p:sp>
      <p:pic>
        <p:nvPicPr>
          <p:cNvPr id="11" name="Graphic 10" descr="Link">
            <a:extLst>
              <a:ext uri="{FF2B5EF4-FFF2-40B4-BE49-F238E27FC236}">
                <a16:creationId xmlns:a16="http://schemas.microsoft.com/office/drawing/2014/main" id="{0718E6E0-05A2-479C-AEA8-1A385EB73474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766191" y="4904341"/>
            <a:ext cx="244786" cy="244786"/>
          </a:xfrm>
          <a:prstGeom prst="rect">
            <a:avLst/>
          </a:prstGeom>
        </p:spPr>
      </p:pic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E382DE25-E72C-473B-AB0F-13DF377E6A8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www.woodgrovebank.com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9352CF6-0F22-45A8-B28B-37FAFCE5C5D6}"/>
              </a:ext>
            </a:extLst>
          </p:cNvPr>
          <p:cNvSpPr txBox="1"/>
          <p:nvPr/>
        </p:nvSpPr>
        <p:spPr>
          <a:xfrm>
            <a:off x="10251642" y="182562"/>
            <a:ext cx="1662546" cy="404658"/>
          </a:xfrm>
          <a:prstGeom prst="rect">
            <a:avLst/>
          </a:prstGeom>
          <a:noFill/>
        </p:spPr>
        <p:txBody>
          <a:bodyPr wrap="square" lIns="0" tIns="36000" rIns="0" bIns="0" rtlCol="0">
            <a:spAutoFit/>
          </a:bodyPr>
          <a:lstStyle/>
          <a:p>
            <a:pPr algn="r">
              <a:lnSpc>
                <a:spcPts val="1400"/>
              </a:lnSpc>
            </a:pPr>
            <a:r>
              <a:rPr lang="en-US" sz="1600" b="1" spc="-1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WOODGROVE</a:t>
            </a:r>
            <a:r>
              <a:rPr lang="en-US" sz="1600" b="1" spc="-100" baseline="0" dirty="0">
                <a:solidFill>
                  <a:schemeClr val="accent1"/>
                </a:solidFill>
                <a:latin typeface="Corbel" panose="020B0503020204020204" pitchFamily="34" charset="0"/>
              </a:rPr>
              <a:t> </a:t>
            </a:r>
            <a:r>
              <a:rPr lang="en-US" sz="1600" b="1" spc="-100" baseline="0" dirty="0">
                <a:solidFill>
                  <a:schemeClr val="tx1"/>
                </a:solidFill>
                <a:latin typeface="Corbel" panose="020B0503020204020204" pitchFamily="34" charset="0"/>
              </a:rPr>
              <a:t>BANK</a:t>
            </a:r>
          </a:p>
        </p:txBody>
      </p:sp>
    </p:spTree>
    <p:extLst>
      <p:ext uri="{BB962C8B-B14F-4D97-AF65-F5344CB8AC3E}">
        <p14:creationId xmlns:p14="http://schemas.microsoft.com/office/powerpoint/2010/main" val="41536783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98DCA46-603B-4178-8707-30E192CE6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Customize this Template</a:t>
            </a:r>
          </a:p>
        </p:txBody>
      </p:sp>
      <p:sp>
        <p:nvSpPr>
          <p:cNvPr id="8" name="TextBox 7">
            <a:hlinkClick r:id="rId3"/>
            <a:extLst>
              <a:ext uri="{FF2B5EF4-FFF2-40B4-BE49-F238E27FC236}">
                <a16:creationId xmlns:a16="http://schemas.microsoft.com/office/drawing/2014/main" id="{5FC6C278-4035-446A-A94B-030E792FDDF5}"/>
              </a:ext>
            </a:extLst>
          </p:cNvPr>
          <p:cNvSpPr txBox="1"/>
          <p:nvPr/>
        </p:nvSpPr>
        <p:spPr>
          <a:xfrm>
            <a:off x="490538" y="2459504"/>
            <a:ext cx="909637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u="sng" dirty="0">
                <a:solidFill>
                  <a:srgbClr val="0070C0"/>
                </a:solidFill>
              </a:rPr>
              <a:t>Template Editing Instructions and Feedback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AAFBD6A-CACA-4C51-A7BE-2C945E32083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5823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7860" y="452846"/>
            <a:ext cx="4049637" cy="685764"/>
          </a:xfrm>
        </p:spPr>
        <p:txBody>
          <a:bodyPr/>
          <a:lstStyle/>
          <a:p>
            <a:pPr algn="l"/>
            <a:r>
              <a:rPr lang="en-US" sz="4500" dirty="0" smtClean="0"/>
              <a:t>INTRODUCTION</a:t>
            </a:r>
            <a:endParaRPr lang="en-US" sz="4500" dirty="0"/>
          </a:p>
        </p:txBody>
      </p:sp>
      <p:pic>
        <p:nvPicPr>
          <p:cNvPr id="7" name="Picture Placeholder 6" descr="Wood piece cut through the middle">
            <a:extLst>
              <a:ext uri="{FF2B5EF4-FFF2-40B4-BE49-F238E27FC236}">
                <a16:creationId xmlns:a16="http://schemas.microsoft.com/office/drawing/2014/main" id="{C0BA96B3-F713-41B0-A2E3-15E9039E474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980476" y="0"/>
            <a:ext cx="2211524" cy="6858000"/>
          </a:xfrm>
        </p:spPr>
      </p:pic>
      <p:sp>
        <p:nvSpPr>
          <p:cNvPr id="4" name="Subtitle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Lorem ipsum dolor sit amet, consectetur adipiscing elit.</a:t>
            </a: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9117874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00" dirty="0"/>
              <a:t>CSI-</a:t>
            </a:r>
            <a:r>
              <a:rPr lang="en-US" sz="1300" dirty="0" err="1"/>
              <a:t>DeepNet</a:t>
            </a:r>
            <a:r>
              <a:rPr lang="en-US" sz="1300" dirty="0"/>
              <a:t>: A Lightweight Deep Convolutional Neural Network Based Hand Gesture Recognition System Using Wi-Fi CSI Signal</a:t>
            </a:r>
          </a:p>
        </p:txBody>
      </p:sp>
      <p:sp>
        <p:nvSpPr>
          <p:cNvPr id="5" name="Rectangle 4"/>
          <p:cNvSpPr/>
          <p:nvPr/>
        </p:nvSpPr>
        <p:spPr>
          <a:xfrm>
            <a:off x="417859" y="1594300"/>
            <a:ext cx="8700015" cy="2215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300" dirty="0"/>
              <a:t>This paper introduces CSI-</a:t>
            </a:r>
            <a:r>
              <a:rPr lang="en-US" sz="2300" dirty="0" err="1"/>
              <a:t>DeepNet</a:t>
            </a:r>
            <a:r>
              <a:rPr lang="en-US" sz="2300" dirty="0"/>
              <a:t>, a hand gesture recognition system using </a:t>
            </a:r>
            <a:r>
              <a:rPr lang="en-US" sz="2300" dirty="0" smtClean="0"/>
              <a:t>CSI and CNN. </a:t>
            </a:r>
          </a:p>
          <a:p>
            <a:pPr algn="just"/>
            <a:endParaRPr lang="en-US" sz="2300" dirty="0" smtClean="0"/>
          </a:p>
          <a:p>
            <a:pPr algn="just"/>
            <a:r>
              <a:rPr lang="en-US" sz="2300" dirty="0"/>
              <a:t>The field of gesture recognition is rapidly evolving, with applications in </a:t>
            </a:r>
            <a:r>
              <a:rPr lang="en-US" sz="2300" b="1" dirty="0"/>
              <a:t>smart homes, healthcare, resource optimization, security, and energy efficiency</a:t>
            </a:r>
            <a:r>
              <a:rPr lang="en-US" sz="2300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469835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D5A594-D852-43BB-B591-E9D9027253B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417861" y="1299068"/>
            <a:ext cx="9095107" cy="39857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300" dirty="0">
                <a:solidFill>
                  <a:schemeClr val="bg1"/>
                </a:solidFill>
              </a:rPr>
              <a:t>Traditional gesture recognition systems typically rely on</a:t>
            </a:r>
            <a:r>
              <a:rPr lang="en-US" sz="2300" dirty="0" smtClean="0">
                <a:solidFill>
                  <a:schemeClr val="bg1"/>
                </a:solidFill>
              </a:rPr>
              <a:t>: </a:t>
            </a:r>
          </a:p>
          <a:p>
            <a:r>
              <a:rPr lang="en-US" sz="2300" dirty="0">
                <a:solidFill>
                  <a:schemeClr val="bg1"/>
                </a:solidFill>
              </a:rPr>
              <a:t>	</a:t>
            </a:r>
            <a:r>
              <a:rPr lang="en-US" sz="2300" dirty="0" smtClean="0">
                <a:solidFill>
                  <a:schemeClr val="bg1"/>
                </a:solidFill>
              </a:rPr>
              <a:t>Image sensor, Infrared sensor, Ultrasonic sensors, Wearable sensors, Radio Frequency Identification (RFID), Radar Systems.</a:t>
            </a:r>
          </a:p>
          <a:p>
            <a:endParaRPr lang="en-US" sz="2300" dirty="0" smtClean="0">
              <a:solidFill>
                <a:schemeClr val="bg1"/>
              </a:solidFill>
            </a:endParaRPr>
          </a:p>
          <a:p>
            <a:r>
              <a:rPr lang="en-US" sz="2300" dirty="0">
                <a:solidFill>
                  <a:schemeClr val="bg1"/>
                </a:solidFill>
              </a:rPr>
              <a:t>However, these systems have major drawbacks:</a:t>
            </a:r>
          </a:p>
          <a:p>
            <a:r>
              <a:rPr lang="en-US" sz="2300" dirty="0">
                <a:solidFill>
                  <a:schemeClr val="bg1"/>
                </a:solidFill>
              </a:rPr>
              <a:t>Image sensors raise </a:t>
            </a:r>
            <a:r>
              <a:rPr lang="en-US" sz="2300" u="sng" dirty="0">
                <a:solidFill>
                  <a:schemeClr val="bg1"/>
                </a:solidFill>
              </a:rPr>
              <a:t>privacy concerns</a:t>
            </a:r>
            <a:r>
              <a:rPr lang="en-US" sz="2300" dirty="0">
                <a:solidFill>
                  <a:schemeClr val="bg1"/>
                </a:solidFill>
              </a:rPr>
              <a:t> and are </a:t>
            </a:r>
            <a:r>
              <a:rPr lang="en-US" sz="2300" u="sng" dirty="0">
                <a:solidFill>
                  <a:schemeClr val="bg1"/>
                </a:solidFill>
              </a:rPr>
              <a:t>highly dependent on lighting conditions</a:t>
            </a:r>
            <a:r>
              <a:rPr lang="en-US" sz="2300" dirty="0">
                <a:solidFill>
                  <a:schemeClr val="bg1"/>
                </a:solidFill>
              </a:rPr>
              <a:t> and </a:t>
            </a:r>
            <a:r>
              <a:rPr lang="en-US" sz="2300" u="sng" dirty="0">
                <a:solidFill>
                  <a:schemeClr val="bg1"/>
                </a:solidFill>
              </a:rPr>
              <a:t>line-of-sight (LOS).</a:t>
            </a:r>
          </a:p>
          <a:p>
            <a:r>
              <a:rPr lang="en-US" sz="2300" dirty="0">
                <a:solidFill>
                  <a:schemeClr val="bg1"/>
                </a:solidFill>
              </a:rPr>
              <a:t>Wearable sensors </a:t>
            </a:r>
            <a:r>
              <a:rPr lang="en-US" sz="2300" u="sng" dirty="0">
                <a:solidFill>
                  <a:schemeClr val="bg1"/>
                </a:solidFill>
              </a:rPr>
              <a:t>require constant use</a:t>
            </a:r>
            <a:r>
              <a:rPr lang="en-US" sz="2300" dirty="0">
                <a:solidFill>
                  <a:schemeClr val="bg1"/>
                </a:solidFill>
              </a:rPr>
              <a:t>, which can be inconvenient.</a:t>
            </a:r>
          </a:p>
          <a:p>
            <a:pPr algn="just"/>
            <a:r>
              <a:rPr lang="en-US" sz="2300" dirty="0">
                <a:solidFill>
                  <a:schemeClr val="bg1"/>
                </a:solidFill>
              </a:rPr>
              <a:t>Ultrasonic and radar-based systems are </a:t>
            </a:r>
            <a:r>
              <a:rPr lang="en-US" sz="2300" u="sng" dirty="0">
                <a:solidFill>
                  <a:schemeClr val="bg1"/>
                </a:solidFill>
              </a:rPr>
              <a:t>expensive</a:t>
            </a:r>
            <a:r>
              <a:rPr lang="en-US" sz="2300" dirty="0">
                <a:solidFill>
                  <a:schemeClr val="bg1"/>
                </a:solidFill>
              </a:rPr>
              <a:t> and have </a:t>
            </a:r>
            <a:r>
              <a:rPr lang="en-US" sz="2300" u="sng" dirty="0">
                <a:solidFill>
                  <a:schemeClr val="bg1"/>
                </a:solidFill>
              </a:rPr>
              <a:t>limited coverage range.</a:t>
            </a:r>
          </a:p>
          <a:p>
            <a:endParaRPr lang="en-US" sz="2300" dirty="0">
              <a:solidFill>
                <a:schemeClr val="bg1"/>
              </a:solidFill>
            </a:endParaRPr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 txBox="1">
            <a:spLocks/>
          </p:cNvSpPr>
          <p:nvPr/>
        </p:nvSpPr>
        <p:spPr>
          <a:xfrm>
            <a:off x="417860" y="452846"/>
            <a:ext cx="4049637" cy="685764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r" defTabSz="914400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sz="6000" b="1" kern="1200" cap="all" spc="-3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500" smtClean="0"/>
              <a:t>INTRODUCTION</a:t>
            </a:r>
            <a:endParaRPr lang="en-US" sz="4500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17874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00" dirty="0">
                <a:solidFill>
                  <a:schemeClr val="bg1"/>
                </a:solidFill>
              </a:rPr>
              <a:t>CSI-</a:t>
            </a:r>
            <a:r>
              <a:rPr lang="en-US" sz="1300" dirty="0" err="1">
                <a:solidFill>
                  <a:schemeClr val="bg1"/>
                </a:solidFill>
              </a:rPr>
              <a:t>DeepNet</a:t>
            </a:r>
            <a:r>
              <a:rPr lang="en-US" sz="1300" dirty="0">
                <a:solidFill>
                  <a:schemeClr val="bg1"/>
                </a:solidFill>
              </a:rPr>
              <a:t>: A Lightweight Deep Convolutional Neural Network Based Hand Gesture Recognition System Using Wi-Fi CSI Signal</a:t>
            </a:r>
          </a:p>
        </p:txBody>
      </p:sp>
    </p:spTree>
    <p:extLst>
      <p:ext uri="{BB962C8B-B14F-4D97-AF65-F5344CB8AC3E}">
        <p14:creationId xmlns:p14="http://schemas.microsoft.com/office/powerpoint/2010/main" val="4091674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Running track">
            <a:extLst>
              <a:ext uri="{FF2B5EF4-FFF2-40B4-BE49-F238E27FC236}">
                <a16:creationId xmlns:a16="http://schemas.microsoft.com/office/drawing/2014/main" id="{510AF14D-268D-4B93-96C4-26C9387AA4E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9273" y="54982"/>
            <a:ext cx="9911201" cy="6727346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964141-6F81-4947-A236-746D94ED3F6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 txBox="1">
            <a:spLocks/>
          </p:cNvSpPr>
          <p:nvPr/>
        </p:nvSpPr>
        <p:spPr>
          <a:xfrm>
            <a:off x="417860" y="452846"/>
            <a:ext cx="5277087" cy="685764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r" defTabSz="914400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sz="6000" b="1" kern="1200" cap="all" spc="-3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500" dirty="0" smtClean="0"/>
              <a:t>DATA  COLLECTION</a:t>
            </a:r>
            <a:endParaRPr lang="en-US" sz="4500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17874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00" dirty="0">
                <a:solidFill>
                  <a:schemeClr val="bg1"/>
                </a:solidFill>
              </a:rPr>
              <a:t>CSI-</a:t>
            </a:r>
            <a:r>
              <a:rPr lang="en-US" sz="1300" dirty="0" err="1">
                <a:solidFill>
                  <a:schemeClr val="bg1"/>
                </a:solidFill>
              </a:rPr>
              <a:t>DeepNet</a:t>
            </a:r>
            <a:r>
              <a:rPr lang="en-US" sz="1300" dirty="0">
                <a:solidFill>
                  <a:schemeClr val="bg1"/>
                </a:solidFill>
              </a:rPr>
              <a:t>: A Lightweight Deep Convolutional Neural Network Based Hand Gesture Recognition System Using Wi-Fi CSI Signal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17861" y="1299068"/>
            <a:ext cx="9095107" cy="29238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300" dirty="0" smtClean="0">
                <a:solidFill>
                  <a:schemeClr val="bg1"/>
                </a:solidFill>
              </a:rPr>
              <a:t>Device: ESP-32 </a:t>
            </a:r>
            <a:r>
              <a:rPr lang="en-US" sz="2300" dirty="0" err="1" smtClean="0">
                <a:solidFill>
                  <a:schemeClr val="bg1"/>
                </a:solidFill>
              </a:rPr>
              <a:t>SoC</a:t>
            </a:r>
            <a:r>
              <a:rPr lang="en-US" sz="2300" dirty="0" smtClean="0">
                <a:solidFill>
                  <a:schemeClr val="bg1"/>
                </a:solidFill>
              </a:rPr>
              <a:t> acts as both transmitter and receiver</a:t>
            </a:r>
          </a:p>
          <a:p>
            <a:r>
              <a:rPr lang="en-US" sz="2300" dirty="0" smtClean="0">
                <a:solidFill>
                  <a:schemeClr val="bg1"/>
                </a:solidFill>
              </a:rPr>
              <a:t>Dataset Details:</a:t>
            </a:r>
          </a:p>
          <a:p>
            <a:r>
              <a:rPr lang="en-US" sz="2300" dirty="0">
                <a:solidFill>
                  <a:schemeClr val="bg1"/>
                </a:solidFill>
              </a:rPr>
              <a:t>	</a:t>
            </a:r>
            <a:r>
              <a:rPr lang="en-US" sz="2300" dirty="0" smtClean="0">
                <a:solidFill>
                  <a:schemeClr val="bg1"/>
                </a:solidFill>
              </a:rPr>
              <a:t>-20 different alphanumeric: 10 letter from A to P &amp; 10 digits: 0-9</a:t>
            </a:r>
            <a:endParaRPr lang="en-US" sz="2300" dirty="0">
              <a:solidFill>
                <a:schemeClr val="bg1"/>
              </a:solidFill>
            </a:endParaRPr>
          </a:p>
          <a:p>
            <a:r>
              <a:rPr lang="en-US" sz="2300" dirty="0" smtClean="0">
                <a:solidFill>
                  <a:schemeClr val="bg1"/>
                </a:solidFill>
              </a:rPr>
              <a:t>	-</a:t>
            </a:r>
            <a:r>
              <a:rPr lang="en-US" sz="2300" dirty="0">
                <a:solidFill>
                  <a:schemeClr val="bg1"/>
                </a:solidFill>
              </a:rPr>
              <a:t>Ten participants are involved in the data </a:t>
            </a:r>
            <a:r>
              <a:rPr lang="en-US" sz="2300" dirty="0" smtClean="0">
                <a:solidFill>
                  <a:schemeClr val="bg1"/>
                </a:solidFill>
              </a:rPr>
              <a:t>collection</a:t>
            </a:r>
          </a:p>
          <a:p>
            <a:pPr lvl="0"/>
            <a:r>
              <a:rPr lang="en-US" sz="2300" dirty="0">
                <a:solidFill>
                  <a:schemeClr val="bg1"/>
                </a:solidFill>
              </a:rPr>
              <a:t>	</a:t>
            </a:r>
            <a:r>
              <a:rPr lang="en-US" sz="2300" dirty="0" smtClean="0">
                <a:solidFill>
                  <a:schemeClr val="bg1"/>
                </a:solidFill>
              </a:rPr>
              <a:t>-</a:t>
            </a:r>
            <a:r>
              <a:rPr lang="en-US" altLang="en-US" sz="2300" dirty="0">
                <a:solidFill>
                  <a:schemeClr val="bg1"/>
                </a:solidFill>
              </a:rPr>
              <a:t>A total of </a:t>
            </a:r>
            <a:r>
              <a:rPr lang="en-US" altLang="en-US" sz="2300" b="1" dirty="0">
                <a:solidFill>
                  <a:schemeClr val="bg1"/>
                </a:solidFill>
              </a:rPr>
              <a:t>1,800 trials</a:t>
            </a:r>
            <a:r>
              <a:rPr lang="en-US" altLang="en-US" sz="2300" dirty="0">
                <a:solidFill>
                  <a:schemeClr val="bg1"/>
                </a:solidFill>
              </a:rPr>
              <a:t> were conducted. </a:t>
            </a:r>
            <a:endParaRPr lang="en-US" altLang="en-US" sz="2300" dirty="0" smtClean="0">
              <a:solidFill>
                <a:schemeClr val="bg1"/>
              </a:solidFill>
            </a:endParaRPr>
          </a:p>
          <a:p>
            <a:pPr lvl="0"/>
            <a:r>
              <a:rPr lang="en-US" altLang="en-US" sz="2300" dirty="0" smtClean="0">
                <a:solidFill>
                  <a:schemeClr val="bg1"/>
                </a:solidFill>
              </a:rPr>
              <a:t>Setup: Three distance: 1m, 1.2m, and 2m between transmitter and receiver.</a:t>
            </a:r>
            <a:endParaRPr lang="en-US" altLang="en-US" sz="2300" dirty="0">
              <a:solidFill>
                <a:schemeClr val="bg1"/>
              </a:solidFill>
            </a:endParaRPr>
          </a:p>
          <a:p>
            <a:r>
              <a:rPr lang="en-US" sz="2300" dirty="0" smtClean="0">
                <a:solidFill>
                  <a:schemeClr val="bg1"/>
                </a:solidFill>
              </a:rPr>
              <a:t>Noise Reduction: Butterworth low-pass filter and Gaussian smoothing were applied to eliminate environmental noise.</a:t>
            </a:r>
          </a:p>
        </p:txBody>
      </p:sp>
    </p:spTree>
    <p:extLst>
      <p:ext uri="{BB962C8B-B14F-4D97-AF65-F5344CB8AC3E}">
        <p14:creationId xmlns:p14="http://schemas.microsoft.com/office/powerpoint/2010/main" val="2117695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Running track">
            <a:extLst>
              <a:ext uri="{FF2B5EF4-FFF2-40B4-BE49-F238E27FC236}">
                <a16:creationId xmlns:a16="http://schemas.microsoft.com/office/drawing/2014/main" id="{510AF14D-268D-4B93-96C4-26C9387AA4E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9273" y="54982"/>
            <a:ext cx="9911201" cy="6727346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964141-6F81-4947-A236-746D94ED3F6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 txBox="1">
            <a:spLocks/>
          </p:cNvSpPr>
          <p:nvPr/>
        </p:nvSpPr>
        <p:spPr>
          <a:xfrm>
            <a:off x="417860" y="452846"/>
            <a:ext cx="5277087" cy="685764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r" defTabSz="914400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sz="6000" b="1" kern="1200" cap="all" spc="-3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500" dirty="0" smtClean="0"/>
              <a:t>DATA  COLLECTION</a:t>
            </a:r>
            <a:endParaRPr lang="en-US" sz="4500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17874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00" dirty="0">
                <a:solidFill>
                  <a:schemeClr val="bg1"/>
                </a:solidFill>
              </a:rPr>
              <a:t>CSI-</a:t>
            </a:r>
            <a:r>
              <a:rPr lang="en-US" sz="1300" dirty="0" err="1">
                <a:solidFill>
                  <a:schemeClr val="bg1"/>
                </a:solidFill>
              </a:rPr>
              <a:t>DeepNet</a:t>
            </a:r>
            <a:r>
              <a:rPr lang="en-US" sz="1300" dirty="0">
                <a:solidFill>
                  <a:schemeClr val="bg1"/>
                </a:solidFill>
              </a:rPr>
              <a:t>: A Lightweight Deep Convolutional Neural Network Based Hand Gesture Recognition System Using Wi-Fi CSI Signal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9403" y="1506388"/>
            <a:ext cx="4211923" cy="3194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038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Running track">
            <a:extLst>
              <a:ext uri="{FF2B5EF4-FFF2-40B4-BE49-F238E27FC236}">
                <a16:creationId xmlns:a16="http://schemas.microsoft.com/office/drawing/2014/main" id="{510AF14D-268D-4B93-96C4-26C9387AA4E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9273" y="54982"/>
            <a:ext cx="9911201" cy="6727346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964141-6F81-4947-A236-746D94ED3F6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 txBox="1">
            <a:spLocks/>
          </p:cNvSpPr>
          <p:nvPr/>
        </p:nvSpPr>
        <p:spPr>
          <a:xfrm>
            <a:off x="417860" y="452846"/>
            <a:ext cx="5277087" cy="685764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r" defTabSz="914400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sz="6000" b="1" kern="1200" cap="all" spc="-3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500" dirty="0" smtClean="0"/>
              <a:t>DATA  COLLECTION</a:t>
            </a:r>
            <a:endParaRPr lang="en-US" sz="4500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17874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00" dirty="0">
                <a:solidFill>
                  <a:schemeClr val="bg1"/>
                </a:solidFill>
              </a:rPr>
              <a:t>CSI-</a:t>
            </a:r>
            <a:r>
              <a:rPr lang="en-US" sz="1300" dirty="0" err="1">
                <a:solidFill>
                  <a:schemeClr val="bg1"/>
                </a:solidFill>
              </a:rPr>
              <a:t>DeepNet</a:t>
            </a:r>
            <a:r>
              <a:rPr lang="en-US" sz="1300" dirty="0">
                <a:solidFill>
                  <a:schemeClr val="bg1"/>
                </a:solidFill>
              </a:rPr>
              <a:t>: A Lightweight Deep Convolutional Neural Network Based Hand Gesture Recognition System Using Wi-Fi CSI Signal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3306" y="973333"/>
            <a:ext cx="7659169" cy="5753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411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Running track">
            <a:extLst>
              <a:ext uri="{FF2B5EF4-FFF2-40B4-BE49-F238E27FC236}">
                <a16:creationId xmlns:a16="http://schemas.microsoft.com/office/drawing/2014/main" id="{510AF14D-268D-4B93-96C4-26C9387AA4E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964141-6F81-4947-A236-746D94ED3F6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 txBox="1">
            <a:spLocks/>
          </p:cNvSpPr>
          <p:nvPr/>
        </p:nvSpPr>
        <p:spPr>
          <a:xfrm>
            <a:off x="417860" y="452846"/>
            <a:ext cx="5277087" cy="685764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r" defTabSz="914400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sz="6000" b="1" kern="1200" cap="all" spc="-3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500" dirty="0" smtClean="0"/>
              <a:t>RESULT</a:t>
            </a:r>
            <a:endParaRPr lang="en-US" sz="4500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17874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00" dirty="0">
                <a:solidFill>
                  <a:schemeClr val="bg1"/>
                </a:solidFill>
              </a:rPr>
              <a:t>CSI-</a:t>
            </a:r>
            <a:r>
              <a:rPr lang="en-US" sz="1300" dirty="0" err="1">
                <a:solidFill>
                  <a:schemeClr val="bg1"/>
                </a:solidFill>
              </a:rPr>
              <a:t>DeepNet</a:t>
            </a:r>
            <a:r>
              <a:rPr lang="en-US" sz="1300" dirty="0">
                <a:solidFill>
                  <a:schemeClr val="bg1"/>
                </a:solidFill>
              </a:rPr>
              <a:t>: A Lightweight Deep Convolutional Neural Network Based Hand Gesture Recognition System Using Wi-Fi CSI Signal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17861" y="1299068"/>
            <a:ext cx="9095107" cy="2215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300" dirty="0" smtClean="0">
                <a:solidFill>
                  <a:schemeClr val="bg1"/>
                </a:solidFill>
              </a:rPr>
              <a:t>Overall </a:t>
            </a:r>
            <a:r>
              <a:rPr lang="en-US" sz="2300" dirty="0">
                <a:solidFill>
                  <a:schemeClr val="bg1"/>
                </a:solidFill>
              </a:rPr>
              <a:t>Accuracy: 96.31% (on 21 classes: 20 gestures + 1 steady-state class</a:t>
            </a:r>
            <a:r>
              <a:rPr lang="en-US" sz="2300" dirty="0" smtClean="0">
                <a:solidFill>
                  <a:schemeClr val="bg1"/>
                </a:solidFill>
              </a:rPr>
              <a:t>).</a:t>
            </a:r>
          </a:p>
          <a:p>
            <a:r>
              <a:rPr lang="en-US" sz="2300" dirty="0" smtClean="0">
                <a:solidFill>
                  <a:schemeClr val="bg1"/>
                </a:solidFill>
              </a:rPr>
              <a:t>F1-score</a:t>
            </a:r>
            <a:r>
              <a:rPr lang="en-US" sz="2300" dirty="0">
                <a:solidFill>
                  <a:schemeClr val="bg1"/>
                </a:solidFill>
              </a:rPr>
              <a:t>: </a:t>
            </a:r>
            <a:r>
              <a:rPr lang="en-US" sz="2300" dirty="0" smtClean="0">
                <a:solidFill>
                  <a:schemeClr val="bg1"/>
                </a:solidFill>
              </a:rPr>
              <a:t>0.97</a:t>
            </a:r>
          </a:p>
          <a:p>
            <a:r>
              <a:rPr lang="en-US" sz="2300" dirty="0" smtClean="0">
                <a:solidFill>
                  <a:schemeClr val="bg1"/>
                </a:solidFill>
              </a:rPr>
              <a:t>Cohen’s </a:t>
            </a:r>
            <a:r>
              <a:rPr lang="en-US" sz="2300" dirty="0">
                <a:solidFill>
                  <a:schemeClr val="bg1"/>
                </a:solidFill>
              </a:rPr>
              <a:t>Kappa Score: </a:t>
            </a:r>
            <a:r>
              <a:rPr lang="en-US" sz="2300" dirty="0" smtClean="0">
                <a:solidFill>
                  <a:schemeClr val="bg1"/>
                </a:solidFill>
              </a:rPr>
              <a:t>0.96</a:t>
            </a:r>
          </a:p>
          <a:p>
            <a:endParaRPr lang="en-US" sz="2300" dirty="0">
              <a:solidFill>
                <a:schemeClr val="bg1"/>
              </a:solidFill>
            </a:endParaRPr>
          </a:p>
          <a:p>
            <a:endParaRPr lang="en-US" sz="2300" dirty="0" smtClean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5962" y="3271368"/>
            <a:ext cx="9550808" cy="1703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420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Running track">
            <a:extLst>
              <a:ext uri="{FF2B5EF4-FFF2-40B4-BE49-F238E27FC236}">
                <a16:creationId xmlns:a16="http://schemas.microsoft.com/office/drawing/2014/main" id="{510AF14D-268D-4B93-96C4-26C9387AA4E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964141-6F81-4947-A236-746D94ED3F6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 txBox="1">
            <a:spLocks/>
          </p:cNvSpPr>
          <p:nvPr/>
        </p:nvSpPr>
        <p:spPr>
          <a:xfrm>
            <a:off x="417860" y="452846"/>
            <a:ext cx="5277087" cy="685764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r" defTabSz="914400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sz="6000" b="1" kern="1200" cap="all" spc="-3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500" dirty="0" smtClean="0"/>
              <a:t>RESULT</a:t>
            </a:r>
            <a:endParaRPr lang="en-US" sz="4500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17874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00" dirty="0">
                <a:solidFill>
                  <a:schemeClr val="bg1"/>
                </a:solidFill>
              </a:rPr>
              <a:t>CSI-</a:t>
            </a:r>
            <a:r>
              <a:rPr lang="en-US" sz="1300" dirty="0" err="1">
                <a:solidFill>
                  <a:schemeClr val="bg1"/>
                </a:solidFill>
              </a:rPr>
              <a:t>DeepNet</a:t>
            </a:r>
            <a:r>
              <a:rPr lang="en-US" sz="1300" dirty="0">
                <a:solidFill>
                  <a:schemeClr val="bg1"/>
                </a:solidFill>
              </a:rPr>
              <a:t>: A Lightweight Deep Convolutional Neural Network Based Hand Gesture Recognition System Using Wi-Fi CSI Signal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17861" y="1299068"/>
            <a:ext cx="9095107" cy="15388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</a:rPr>
              <a:t>Model </a:t>
            </a:r>
            <a:r>
              <a:rPr lang="en-US" sz="2400" b="1" dirty="0">
                <a:solidFill>
                  <a:schemeClr val="bg1"/>
                </a:solidFill>
              </a:rPr>
              <a:t>Efficiency: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b="1" dirty="0">
                <a:solidFill>
                  <a:schemeClr val="bg1"/>
                </a:solidFill>
              </a:rPr>
              <a:t>Trainable parameters</a:t>
            </a:r>
            <a:r>
              <a:rPr lang="en-US" sz="2400" dirty="0">
                <a:solidFill>
                  <a:schemeClr val="bg1"/>
                </a:solidFill>
              </a:rPr>
              <a:t>: </a:t>
            </a:r>
            <a:r>
              <a:rPr lang="en-US" sz="2400" b="1" dirty="0">
                <a:solidFill>
                  <a:schemeClr val="bg1"/>
                </a:solidFill>
              </a:rPr>
              <a:t>119,273</a:t>
            </a:r>
            <a:r>
              <a:rPr lang="en-US" sz="2400" dirty="0">
                <a:solidFill>
                  <a:schemeClr val="bg1"/>
                </a:solidFill>
              </a:rPr>
              <a:t> (compared to </a:t>
            </a:r>
            <a:r>
              <a:rPr lang="en-US" sz="2400" b="1" dirty="0">
                <a:solidFill>
                  <a:schemeClr val="bg1"/>
                </a:solidFill>
              </a:rPr>
              <a:t>516,321 in CSI-</a:t>
            </a:r>
            <a:r>
              <a:rPr lang="en-US" sz="2400" b="1" dirty="0" err="1">
                <a:solidFill>
                  <a:schemeClr val="bg1"/>
                </a:solidFill>
              </a:rPr>
              <a:t>IANet</a:t>
            </a:r>
            <a:r>
              <a:rPr lang="en-US" sz="2400" dirty="0">
                <a:solidFill>
                  <a:schemeClr val="bg1"/>
                </a:solidFill>
              </a:rPr>
              <a:t>).</a:t>
            </a:r>
          </a:p>
          <a:p>
            <a:endParaRPr lang="en-US" sz="2300" dirty="0">
              <a:solidFill>
                <a:schemeClr val="bg1"/>
              </a:solidFill>
            </a:endParaRPr>
          </a:p>
          <a:p>
            <a:endParaRPr lang="en-US" sz="2300" dirty="0" smtClean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8169" y="2736224"/>
            <a:ext cx="8620893" cy="2063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239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Running track">
            <a:extLst>
              <a:ext uri="{FF2B5EF4-FFF2-40B4-BE49-F238E27FC236}">
                <a16:creationId xmlns:a16="http://schemas.microsoft.com/office/drawing/2014/main" id="{510AF14D-268D-4B93-96C4-26C9387AA4E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964141-6F81-4947-A236-746D94ED3F6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 txBox="1">
            <a:spLocks/>
          </p:cNvSpPr>
          <p:nvPr/>
        </p:nvSpPr>
        <p:spPr>
          <a:xfrm>
            <a:off x="417860" y="452846"/>
            <a:ext cx="5277087" cy="685764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r" defTabSz="914400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sz="6000" b="1" kern="1200" cap="all" spc="-3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500" dirty="0" smtClean="0"/>
              <a:t>RESULT</a:t>
            </a:r>
            <a:endParaRPr lang="en-US" sz="4500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17874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00" dirty="0">
                <a:solidFill>
                  <a:schemeClr val="bg1"/>
                </a:solidFill>
              </a:rPr>
              <a:t>CSI-</a:t>
            </a:r>
            <a:r>
              <a:rPr lang="en-US" sz="1300" dirty="0" err="1">
                <a:solidFill>
                  <a:schemeClr val="bg1"/>
                </a:solidFill>
              </a:rPr>
              <a:t>DeepNet</a:t>
            </a:r>
            <a:r>
              <a:rPr lang="en-US" sz="1300" dirty="0">
                <a:solidFill>
                  <a:schemeClr val="bg1"/>
                </a:solidFill>
              </a:rPr>
              <a:t>: A Lightweight Deep Convolutional Neural Network Based Hand Gesture Recognition System Using Wi-Fi CSI Signal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17861" y="1299068"/>
            <a:ext cx="9095107" cy="15388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Training time: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b="1" dirty="0">
                <a:solidFill>
                  <a:schemeClr val="bg1"/>
                </a:solidFill>
              </a:rPr>
              <a:t>966 seconds</a:t>
            </a:r>
            <a:r>
              <a:rPr lang="en-US" sz="2400" dirty="0">
                <a:solidFill>
                  <a:schemeClr val="bg1"/>
                </a:solidFill>
              </a:rPr>
              <a:t> (faster than most existing models).</a:t>
            </a:r>
          </a:p>
          <a:p>
            <a:r>
              <a:rPr lang="en-US" sz="2400" b="1" dirty="0">
                <a:solidFill>
                  <a:schemeClr val="bg1"/>
                </a:solidFill>
              </a:rPr>
              <a:t>Recognition time: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b="1" dirty="0">
                <a:solidFill>
                  <a:schemeClr val="bg1"/>
                </a:solidFill>
              </a:rPr>
              <a:t>18µs</a:t>
            </a:r>
            <a:r>
              <a:rPr lang="en-US" sz="2400" dirty="0">
                <a:solidFill>
                  <a:schemeClr val="bg1"/>
                </a:solidFill>
              </a:rPr>
              <a:t> (fastest among compared models).</a:t>
            </a:r>
          </a:p>
          <a:p>
            <a:endParaRPr lang="en-US" sz="2300" dirty="0">
              <a:solidFill>
                <a:schemeClr val="bg1"/>
              </a:solidFill>
            </a:endParaRPr>
          </a:p>
          <a:p>
            <a:endParaRPr lang="en-US" sz="2300" dirty="0" smtClean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6906" y="2373987"/>
            <a:ext cx="6716062" cy="3534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401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34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5CB8B3"/>
      </a:accent1>
      <a:accent2>
        <a:srgbClr val="F5D66E"/>
      </a:accent2>
      <a:accent3>
        <a:srgbClr val="D78189"/>
      </a:accent3>
      <a:accent4>
        <a:srgbClr val="7030A0"/>
      </a:accent4>
      <a:accent5>
        <a:srgbClr val="0070C0"/>
      </a:accent5>
      <a:accent6>
        <a:srgbClr val="C4D36D"/>
      </a:accent6>
      <a:hlink>
        <a:srgbClr val="54C3BD"/>
      </a:hlink>
      <a:folHlink>
        <a:srgbClr val="54C3BD"/>
      </a:folHlink>
    </a:clrScheme>
    <a:fontScheme name="Custom 154">
      <a:majorFont>
        <a:latin typeface="Arial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F67328976_Minimalist presentation_RVA_v4" id="{DA616D2A-CFEC-48D2-90FC-DF66CF8D2F8A}" vid="{8F2838F8-33B8-457C-9B19-1E5863B0E0D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7323504-CBC8-4A2F-BF86-8DF0D94D4A3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6100F67-BC3D-46B4-8D39-802DC9D7F2EB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853D8350-BC36-420E-83B3-2CFFF4E97F6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Minimalist presentation</Template>
  <TotalTime>0</TotalTime>
  <Words>695</Words>
  <Application>Microsoft Office PowerPoint</Application>
  <PresentationFormat>Widescreen</PresentationFormat>
  <Paragraphs>158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Corbel</vt:lpstr>
      <vt:lpstr>Times New Roman</vt:lpstr>
      <vt:lpstr>Office Theme</vt:lpstr>
      <vt:lpstr>CSI-DeepNet: A Lightweight Deep Convolutional Neural Network Based Hand Gesture Recognition System Using Wi-Fi CSI Signal</vt:lpstr>
      <vt:lpstr>INTRODUCTION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About Us</vt:lpstr>
      <vt:lpstr>Our Promise</vt:lpstr>
      <vt:lpstr>Comparison</vt:lpstr>
      <vt:lpstr>Chart Options</vt:lpstr>
      <vt:lpstr>Table</vt:lpstr>
      <vt:lpstr>Image SLide</vt:lpstr>
      <vt:lpstr>THANK YOU</vt:lpstr>
      <vt:lpstr>Customize this Template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2025-03-20T04:23:48Z</dcterms:created>
  <dcterms:modified xsi:type="dcterms:W3CDTF">2025-03-20T14:52:15Z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